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4" r:id="rId4"/>
    <p:sldId id="266" r:id="rId5"/>
    <p:sldId id="267" r:id="rId6"/>
    <p:sldId id="265" r:id="rId7"/>
    <p:sldId id="275" r:id="rId8"/>
    <p:sldId id="277" r:id="rId9"/>
    <p:sldId id="268" r:id="rId10"/>
    <p:sldId id="269" r:id="rId11"/>
    <p:sldId id="261" r:id="rId12"/>
    <p:sldId id="259" r:id="rId13"/>
    <p:sldId id="260" r:id="rId14"/>
    <p:sldId id="270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Cotizacion.ht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1736852"/>
          </a:xfrm>
        </p:spPr>
        <p:txBody>
          <a:bodyPr/>
          <a:lstStyle/>
          <a:p>
            <a:pPr algn="ctr"/>
            <a:r>
              <a:rPr lang="es-MX" dirty="0"/>
              <a:t>PET SITTING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15" y="3810000"/>
            <a:ext cx="7315200" cy="1774646"/>
          </a:xfrm>
        </p:spPr>
        <p:txBody>
          <a:bodyPr>
            <a:normAutofit/>
          </a:bodyPr>
          <a:lstStyle/>
          <a:p>
            <a:pPr algn="r"/>
            <a:r>
              <a:rPr lang="es-MX" smtClean="0"/>
              <a:t> </a:t>
            </a:r>
            <a:endParaRPr lang="es-MX" dirty="0"/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2516822"/>
            <a:ext cx="2313940" cy="20297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832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Costo total del proyecto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MX" sz="3200" dirty="0"/>
              <a:t>$1,680,876 pesos M.X.</a:t>
            </a:r>
          </a:p>
          <a:p>
            <a:endParaRPr lang="es-MX" dirty="0"/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70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/>
            </a:r>
            <a:br>
              <a:rPr lang="es-MX" dirty="0"/>
            </a:br>
            <a:r>
              <a:rPr lang="es-MX" sz="2400" dirty="0"/>
              <a:t>(</a:t>
            </a:r>
            <a:r>
              <a:rPr lang="es-MX" sz="2400" dirty="0" err="1"/>
              <a:t>Storyboards</a:t>
            </a:r>
            <a:r>
              <a:rPr lang="es-MX" sz="2400" dirty="0"/>
              <a:t> de la aplicación de escritorio.) 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47687" y="887411"/>
            <a:ext cx="5439301" cy="483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8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/>
            </a:r>
            <a:br>
              <a:rPr lang="es-MX" dirty="0"/>
            </a:br>
            <a:r>
              <a:rPr lang="es-MX" sz="2400" dirty="0"/>
              <a:t>(</a:t>
            </a:r>
            <a:r>
              <a:rPr lang="es-MX" sz="2400" dirty="0" err="1"/>
              <a:t>Storyboards</a:t>
            </a:r>
            <a:r>
              <a:rPr lang="es-MX" sz="2400" dirty="0"/>
              <a:t> de la aplicación de escritorio.) 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Marcador de contenido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00" y="991108"/>
            <a:ext cx="4979988" cy="473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/>
            </a:r>
            <a:br>
              <a:rPr lang="es-MX" dirty="0"/>
            </a:br>
            <a:r>
              <a:rPr lang="es-MX" sz="2400" dirty="0"/>
              <a:t>(</a:t>
            </a:r>
            <a:r>
              <a:rPr lang="es-MX" sz="2400" dirty="0" err="1"/>
              <a:t>Storyboards</a:t>
            </a:r>
            <a:r>
              <a:rPr lang="es-MX" sz="2400" dirty="0"/>
              <a:t> de la aplicación de escritorio.) </a:t>
            </a:r>
            <a:endParaRPr lang="es-MX" dirty="0"/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Marcador de contenido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1" y="769936"/>
            <a:ext cx="5340350" cy="508476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7366000" y="6324600"/>
            <a:ext cx="463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Mostrar funcionalidad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9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Primera fase de prototipos</a:t>
            </a:r>
            <a:endParaRPr lang="en-U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516D402-5A9F-4833-97F9-AB7954101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674" y="1423798"/>
            <a:ext cx="3557535" cy="401040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3A86C8-D18D-47D3-A16A-39A224569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087" y="1423798"/>
            <a:ext cx="2869979" cy="401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7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Segunda fase de prototipos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519511"/>
            <a:ext cx="3012506" cy="580983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686" y="595181"/>
            <a:ext cx="4013914" cy="573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8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Objetivo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MX" sz="3600" dirty="0">
                <a:solidFill>
                  <a:schemeClr val="tx1"/>
                </a:solidFill>
              </a:rPr>
              <a:t>Crear un dispensador de alimento para mascota con el fin de llenar el plato de comida de la mascota con base en el tipo de mascota, raza, edad, tamaño y peso de forma automática.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153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Alcance 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711086" y="1123837"/>
            <a:ext cx="7824749" cy="5120640"/>
          </a:xfrm>
        </p:spPr>
        <p:txBody>
          <a:bodyPr>
            <a:noAutofit/>
          </a:bodyPr>
          <a:lstStyle/>
          <a:p>
            <a:pPr algn="just"/>
            <a:r>
              <a:rPr lang="es-MX" sz="3200" dirty="0">
                <a:solidFill>
                  <a:schemeClr val="tx1"/>
                </a:solidFill>
              </a:rPr>
              <a:t>El dispensador de alimento para mascota va dirigido a perros, gatos y conejos, el cual tiene como objetivo principal llenar el plato de comida vertiendo la cantidad aproximada que la mascota necesita dependiendo del tipo, raza y edad, esta acción será llevada a cabo en una hora especificada por el usuario y además el dispensador podrá enviar una notificación cuando el alimento este por acabarse, como también se le podrá notificar al usuario cuando sea necesario actualizar la información de su mascota. 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3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3200" dirty="0"/>
              <a:t>Requerimientos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 algn="just"/>
            <a:r>
              <a:rPr lang="es-MX" dirty="0">
                <a:solidFill>
                  <a:schemeClr val="tx1"/>
                </a:solidFill>
              </a:rPr>
              <a:t>Registrar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Modificar datos de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Eliminar datos de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Mostrar datos de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Mostrar información precargada a seleccionar.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Seleccionar datos sobre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Envía datos al dispositivo.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Envía notificación para actualizar datos de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Envía notificación de aviso cuando haya poca cantidad de alimento.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Dispensar la cantidad de alimento a soltar.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Llenar el plato de comida de la mascota.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Abrir puerta del alimento.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Cerrar puerta del alimento.</a:t>
            </a:r>
          </a:p>
          <a:p>
            <a:pPr lvl="0" algn="just"/>
            <a:r>
              <a:rPr lang="es-MX" dirty="0">
                <a:solidFill>
                  <a:schemeClr val="tx1"/>
                </a:solidFill>
              </a:rPr>
              <a:t>Detectar insuficiencia de alimento del dispensador.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8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chemeClr val="tx1"/>
                </a:solidFill>
              </a:rPr>
              <a:t>SCRUM</a:t>
            </a:r>
          </a:p>
          <a:p>
            <a:pPr marL="0" indent="0" algn="just">
              <a:buNone/>
            </a:pPr>
            <a:r>
              <a:rPr lang="en-US" sz="2800" dirty="0">
                <a:solidFill>
                  <a:schemeClr val="tx1"/>
                </a:solidFill>
              </a:rPr>
              <a:t>Es una </a:t>
            </a:r>
            <a:r>
              <a:rPr lang="es-MX" sz="2800" dirty="0">
                <a:solidFill>
                  <a:schemeClr val="tx1"/>
                </a:solidFill>
              </a:rPr>
              <a:t>metodología</a:t>
            </a:r>
            <a:r>
              <a:rPr lang="en-US" sz="2800" dirty="0">
                <a:solidFill>
                  <a:schemeClr val="tx1"/>
                </a:solidFill>
              </a:rPr>
              <a:t> ágil  que permite </a:t>
            </a:r>
            <a:r>
              <a:rPr lang="en-US" sz="2800" dirty="0" smtClean="0">
                <a:solidFill>
                  <a:schemeClr val="tx1"/>
                </a:solidFill>
              </a:rPr>
              <a:t>realizar </a:t>
            </a:r>
            <a:r>
              <a:rPr lang="en-US" sz="2800" dirty="0">
                <a:solidFill>
                  <a:schemeClr val="tx1"/>
                </a:solidFill>
              </a:rPr>
              <a:t>proyectos de software de manera más rapida y eficente.</a:t>
            </a:r>
          </a:p>
          <a:p>
            <a:pPr algn="just"/>
            <a:r>
              <a:rPr lang="en-US" sz="2800" dirty="0" smtClean="0">
                <a:solidFill>
                  <a:schemeClr val="tx1"/>
                </a:solidFill>
              </a:rPr>
              <a:t>Beneficious</a:t>
            </a:r>
            <a:endParaRPr lang="en-US" sz="2800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lvl="1" algn="just"/>
            <a:r>
              <a:rPr lang="es-MX" sz="2800" dirty="0">
                <a:solidFill>
                  <a:schemeClr val="tx1"/>
                </a:solidFill>
              </a:rPr>
              <a:t>Flexibilidad a cambios</a:t>
            </a:r>
          </a:p>
          <a:p>
            <a:pPr lvl="1" algn="just"/>
            <a:r>
              <a:rPr lang="es-MX" sz="2800" dirty="0">
                <a:solidFill>
                  <a:schemeClr val="tx1"/>
                </a:solidFill>
              </a:rPr>
              <a:t>Mayor calidad del software</a:t>
            </a:r>
          </a:p>
          <a:p>
            <a:pPr lvl="1" algn="just"/>
            <a:r>
              <a:rPr lang="es-MX" sz="2800" dirty="0">
                <a:solidFill>
                  <a:schemeClr val="tx1"/>
                </a:solidFill>
              </a:rPr>
              <a:t>Predicciones de tiempos</a:t>
            </a:r>
          </a:p>
          <a:p>
            <a:pPr lvl="1" algn="just"/>
            <a:r>
              <a:rPr lang="es-MX" sz="2800" dirty="0">
                <a:solidFill>
                  <a:schemeClr val="tx1"/>
                </a:solidFill>
              </a:rPr>
              <a:t>Reducción de riesgos</a:t>
            </a:r>
          </a:p>
        </p:txBody>
      </p:sp>
      <p:pic>
        <p:nvPicPr>
          <p:cNvPr id="4" name="Imagen 3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545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Costos Fabricación</a:t>
            </a:r>
            <a:endParaRPr lang="es-MX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201326"/>
              </p:ext>
            </p:extLst>
          </p:nvPr>
        </p:nvGraphicFramePr>
        <p:xfrm>
          <a:off x="3949700" y="993083"/>
          <a:ext cx="6911975" cy="48626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99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2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76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24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>
                          <a:effectLst/>
                        </a:rPr>
                        <a:t>Tipo de Recurso</a:t>
                      </a:r>
                      <a:endParaRPr lang="es-MX" sz="1200" dirty="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 smtClean="0">
                          <a:effectLst/>
                        </a:rPr>
                        <a:t>Descripción</a:t>
                      </a:r>
                      <a:endParaRPr lang="es-MX" sz="1200" dirty="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Precio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4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Electronica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>
                          <a:effectLst/>
                        </a:rPr>
                        <a:t>Arduino uno, Arduino nano, servo Power Pro SG90, resistencias (personalizadas), interruptor</a:t>
                      </a:r>
                      <a:r>
                        <a:rPr lang="es-MX" sz="1200" dirty="0" smtClean="0">
                          <a:effectLst/>
                        </a:rPr>
                        <a:t>,, </a:t>
                      </a:r>
                      <a:r>
                        <a:rPr lang="es-MX" sz="1200" dirty="0">
                          <a:effectLst/>
                        </a:rPr>
                        <a:t>leds, capacitores(personalizado), fuente de poder</a:t>
                      </a:r>
                      <a:r>
                        <a:rPr lang="es-MX" sz="1200" dirty="0" smtClean="0">
                          <a:effectLst/>
                        </a:rPr>
                        <a:t>,, </a:t>
                      </a:r>
                      <a:r>
                        <a:rPr lang="es-MX" sz="1200" dirty="0">
                          <a:effectLst/>
                        </a:rPr>
                        <a:t>modulo SIM, Modulo sd, cable </a:t>
                      </a:r>
                      <a:r>
                        <a:rPr lang="es-MX" sz="1200" dirty="0" smtClean="0">
                          <a:effectLst/>
                        </a:rPr>
                        <a:t>telefónico, </a:t>
                      </a:r>
                      <a:r>
                        <a:rPr lang="es-MX" sz="1200" dirty="0">
                          <a:effectLst/>
                        </a:rPr>
                        <a:t>placa </a:t>
                      </a:r>
                      <a:r>
                        <a:rPr lang="es-MX" sz="1200" dirty="0" smtClean="0">
                          <a:effectLst/>
                        </a:rPr>
                        <a:t>fenólica, cautín, </a:t>
                      </a:r>
                      <a:r>
                        <a:rPr lang="es-MX" sz="1200" dirty="0">
                          <a:effectLst/>
                        </a:rPr>
                        <a:t>pasta para soldar, base para </a:t>
                      </a:r>
                      <a:r>
                        <a:rPr lang="es-MX" sz="1200" dirty="0" smtClean="0">
                          <a:effectLst/>
                        </a:rPr>
                        <a:t>cautín, </a:t>
                      </a:r>
                      <a:r>
                        <a:rPr lang="es-MX" sz="1200" dirty="0">
                          <a:effectLst/>
                        </a:rPr>
                        <a:t>soldadura.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>
                          <a:effectLst/>
                        </a:rPr>
                        <a:t> </a:t>
                      </a:r>
                      <a:endParaRPr lang="es-MX" sz="1200" dirty="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$586.00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45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Textil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 smtClean="0">
                          <a:effectLst/>
                        </a:rPr>
                        <a:t>Silicón, acrílico </a:t>
                      </a:r>
                      <a:r>
                        <a:rPr lang="es-MX" sz="1200" dirty="0">
                          <a:effectLst/>
                        </a:rPr>
                        <a:t>blanco, pintura vinci, </a:t>
                      </a:r>
                      <a:r>
                        <a:rPr lang="es-MX" sz="1200" dirty="0" smtClean="0">
                          <a:effectLst/>
                        </a:rPr>
                        <a:t>acrílico </a:t>
                      </a:r>
                      <a:r>
                        <a:rPr lang="es-MX" sz="1200" dirty="0">
                          <a:effectLst/>
                        </a:rPr>
                        <a:t>azul, </a:t>
                      </a:r>
                      <a:r>
                        <a:rPr lang="es-MX" sz="1200" dirty="0" smtClean="0">
                          <a:effectLst/>
                        </a:rPr>
                        <a:t>cúter, </a:t>
                      </a:r>
                      <a:r>
                        <a:rPr lang="es-MX" sz="1200" dirty="0">
                          <a:effectLst/>
                        </a:rPr>
                        <a:t>esmalte en </a:t>
                      </a:r>
                      <a:r>
                        <a:rPr lang="es-MX" sz="1200" dirty="0" smtClean="0">
                          <a:effectLst/>
                        </a:rPr>
                        <a:t>aerosol.</a:t>
                      </a:r>
                      <a:endParaRPr lang="es-MX" sz="1200" dirty="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$190.00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45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Pruebas y consumos.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Dispensador de comida, croqueta (personalziada), 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$100.00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695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 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>
                          <a:effectLst/>
                        </a:rPr>
                        <a:t>Total: </a:t>
                      </a:r>
                      <a:endParaRPr lang="es-MX" sz="120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600"/>
                        </a:spcAft>
                      </a:pPr>
                      <a:r>
                        <a:rPr lang="es-MX" sz="1200" dirty="0">
                          <a:effectLst/>
                        </a:rPr>
                        <a:t>$876.00</a:t>
                      </a:r>
                      <a:endParaRPr lang="es-MX" sz="1200" dirty="0">
                        <a:effectLst/>
                        <a:latin typeface="Century Gothic" panose="020B0502020202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Imagen 4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5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Cotización real</a:t>
            </a:r>
            <a:endParaRPr lang="en-US" dirty="0"/>
          </a:p>
        </p:txBody>
      </p:sp>
      <p:pic>
        <p:nvPicPr>
          <p:cNvPr id="6" name="Marcador de contenido 5">
            <a:hlinkClick r:id="rId2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1" y="2556859"/>
            <a:ext cx="1735137" cy="1735137"/>
          </a:xfrm>
        </p:spPr>
      </p:pic>
    </p:spTree>
    <p:extLst>
      <p:ext uri="{BB962C8B-B14F-4D97-AF65-F5344CB8AC3E}">
        <p14:creationId xmlns:p14="http://schemas.microsoft.com/office/powerpoint/2010/main" val="263887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Software a utilizar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s-ES" dirty="0"/>
              <a:t>MS </a:t>
            </a:r>
            <a:r>
              <a:rPr lang="es-ES" dirty="0" smtClean="0"/>
              <a:t>Office Word </a:t>
            </a:r>
            <a:r>
              <a:rPr lang="es-ES" dirty="0"/>
              <a:t>2016 </a:t>
            </a:r>
            <a:r>
              <a:rPr lang="es-ES" dirty="0" smtClean="0"/>
              <a:t>(</a:t>
            </a:r>
            <a:r>
              <a:rPr lang="es-ES" dirty="0"/>
              <a:t>Paquetería de documentación </a:t>
            </a:r>
            <a:r>
              <a:rPr lang="es-ES" dirty="0" smtClean="0"/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MS Office Excel 2016 (Paquetería de cálculos)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Netbeans (IDE)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Arduino  (IDE)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PCB (Diseño de CI)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Sketchup (Entorno de modelado principal)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Blender (Entorno de renderizado)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Photoshop CS6 (SW principal para edición de imágenes)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Github (Controlador de versiones)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 Wamp </a:t>
            </a:r>
            <a:r>
              <a:rPr lang="es-ES" dirty="0"/>
              <a:t>server (</a:t>
            </a:r>
            <a:r>
              <a:rPr lang="es-ES" dirty="0" smtClean="0"/>
              <a:t>MySQL)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 smtClean="0"/>
              <a:t>Google Chrome (navegador principal)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98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Costos Personal</a:t>
            </a:r>
            <a:endParaRPr lang="en-US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5708AB0-2C90-4675-BA78-44AC8C1879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2240069"/>
              </p:ext>
            </p:extLst>
          </p:nvPr>
        </p:nvGraphicFramePr>
        <p:xfrm>
          <a:off x="3868738" y="1396999"/>
          <a:ext cx="7315200" cy="4562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6360627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43737454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4026182732"/>
                    </a:ext>
                  </a:extLst>
                </a:gridCol>
              </a:tblGrid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Perfil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Costo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Subtotal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728393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Programador Java.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$30,000 al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$360,000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368680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Analista.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$40,000 al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$480,000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370394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Tester.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$30,000 al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$360,000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011167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T. electrónica.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$15,000 al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$180,000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389383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r>
                        <a:rPr lang="es-MX" dirty="0"/>
                        <a:t>Administrador de BD.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$25, 000 al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$300,000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749031"/>
                  </a:ext>
                </a:extLst>
              </a:tr>
              <a:tr h="651741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Total: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$</a:t>
                      </a:r>
                      <a:r>
                        <a:rPr lang="es-MX" dirty="0" smtClean="0"/>
                        <a:t>1,680,000 </a:t>
                      </a:r>
                      <a:r>
                        <a:rPr lang="es-MX" dirty="0"/>
                        <a:t>pesos M.X.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14548"/>
                  </a:ext>
                </a:extLst>
              </a:tr>
            </a:tbl>
          </a:graphicData>
        </a:graphic>
      </p:graphicFrame>
      <p:pic>
        <p:nvPicPr>
          <p:cNvPr id="5" name="Imagen 4" descr="LogoPetSitti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55" y="284353"/>
            <a:ext cx="1148080" cy="706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677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TM03457475[[fn=Marco]]</Template>
  <TotalTime>691</TotalTime>
  <Words>485</Words>
  <Application>Microsoft Office PowerPoint</Application>
  <PresentationFormat>Panorámica</PresentationFormat>
  <Paragraphs>91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Century Gothic</vt:lpstr>
      <vt:lpstr>Corbel</vt:lpstr>
      <vt:lpstr>STKaiti</vt:lpstr>
      <vt:lpstr>Tahoma</vt:lpstr>
      <vt:lpstr>Wingdings</vt:lpstr>
      <vt:lpstr>Wingdings 2</vt:lpstr>
      <vt:lpstr>Marco</vt:lpstr>
      <vt:lpstr>PET SITTING</vt:lpstr>
      <vt:lpstr>Objetivo</vt:lpstr>
      <vt:lpstr>Alcance  </vt:lpstr>
      <vt:lpstr>Requerimientos</vt:lpstr>
      <vt:lpstr>Metodología</vt:lpstr>
      <vt:lpstr>Costos Fabricación</vt:lpstr>
      <vt:lpstr>Cotización real</vt:lpstr>
      <vt:lpstr>Software a utilizar</vt:lpstr>
      <vt:lpstr>Costos Personal</vt:lpstr>
      <vt:lpstr>Costo total del proyecto</vt:lpstr>
      <vt:lpstr> (Storyboards de la aplicación de escritorio.) </vt:lpstr>
      <vt:lpstr> (Storyboards de la aplicación de escritorio.) </vt:lpstr>
      <vt:lpstr> (Storyboards de la aplicación de escritorio.) </vt:lpstr>
      <vt:lpstr>Primera fase de prototipos</vt:lpstr>
      <vt:lpstr>Segunda fase de prototipos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SITTING</dc:title>
  <dc:creator>Windows User</dc:creator>
  <cp:lastModifiedBy>Antonio Alonso</cp:lastModifiedBy>
  <cp:revision>40</cp:revision>
  <dcterms:created xsi:type="dcterms:W3CDTF">2019-02-24T14:35:20Z</dcterms:created>
  <dcterms:modified xsi:type="dcterms:W3CDTF">2019-03-21T08:57:05Z</dcterms:modified>
</cp:coreProperties>
</file>

<file path=docProps/thumbnail.jpeg>
</file>